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77be4d69e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77be4d69e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7bb8b8787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7bb8b8787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7bb8b8787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7bb8b8787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77be4d69e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77be4d69e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77be4d69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77be4d69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77be4d69e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77be4d69e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7bb8b8787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7bb8b8787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7bb8b878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7bb8b878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 to one hot encode 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Dropping N/D and No Action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to standardize values that are greater than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Random </a:t>
            </a:r>
            <a:r>
              <a:rPr lang="en">
                <a:solidFill>
                  <a:schemeClr val="dk1"/>
                </a:solidFill>
              </a:rPr>
              <a:t>undersampling and SMOTE </a:t>
            </a:r>
            <a:r>
              <a:rPr lang="en"/>
              <a:t>Oversample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77be4d69e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77be4d69e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data augmentation, it is always </a:t>
            </a:r>
            <a:r>
              <a:rPr lang="en"/>
              <a:t>predicting</a:t>
            </a:r>
            <a:r>
              <a:rPr lang="en"/>
              <a:t> the most seen class because that is all it is learning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77be4d69e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77be4d69e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Much better results. All the recall values are above .5 and the F1 score improved.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77be4d69e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77be4d69e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Verdana"/>
                <a:ea typeface="Verdana"/>
                <a:cs typeface="Verdana"/>
                <a:sym typeface="Verdana"/>
              </a:rPr>
              <a:t>Aston Martin DB5 plate flipping to hide his </a:t>
            </a:r>
            <a:r>
              <a:rPr lang="en" sz="1000">
                <a:solidFill>
                  <a:schemeClr val="dk1"/>
                </a:solidFill>
                <a:highlight>
                  <a:srgbClr val="FFFFFF"/>
                </a:highlight>
                <a:latin typeface="Verdana"/>
                <a:ea typeface="Verdana"/>
                <a:cs typeface="Verdana"/>
                <a:sym typeface="Verdana"/>
              </a:rPr>
              <a:t>identity</a:t>
            </a:r>
            <a:r>
              <a:rPr lang="en" sz="1000">
                <a:solidFill>
                  <a:schemeClr val="dk1"/>
                </a:solidFill>
                <a:highlight>
                  <a:srgbClr val="FFFFFF"/>
                </a:highlight>
                <a:latin typeface="Verdana"/>
                <a:ea typeface="Verdana"/>
                <a:cs typeface="Verdana"/>
                <a:sym typeface="Verdana"/>
              </a:rP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77be4d69e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77be4d69e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77be4d69e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77be4d69e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Getting confused on citation and warning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77be4d69e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77be4d69e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77be4d69e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77be4d69e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77be4d69e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77be4d69e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77be4d69e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77be4d69e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77be4d69e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77be4d69e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77be4d69e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77be4d69e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Insights:</a:t>
            </a:r>
            <a:endParaRPr/>
          </a:p>
          <a:p>
            <a:pPr indent="-298450" lvl="0" marL="457200" rtl="0" algn="l">
              <a:spcBef>
                <a:spcPts val="0"/>
              </a:spcBef>
              <a:spcAft>
                <a:spcPts val="0"/>
              </a:spcAft>
              <a:buSzPts val="1100"/>
              <a:buChar char="●"/>
            </a:pPr>
            <a:r>
              <a:rPr lang="en"/>
              <a:t>Based on the data analysis and study</a:t>
            </a:r>
            <a:r>
              <a:rPr lang="en"/>
              <a:t>, it is interesting to see how year has a strong </a:t>
            </a:r>
            <a:r>
              <a:rPr lang="en"/>
              <a:t>correlation</a:t>
            </a:r>
            <a:r>
              <a:rPr lang="en"/>
              <a:t> with the outcome and features such as </a:t>
            </a:r>
            <a:r>
              <a:rPr lang="en"/>
              <a:t>drugs do not. We have found many other trends with in the data as well.</a:t>
            </a:r>
            <a:endParaRPr/>
          </a:p>
          <a:p>
            <a:pPr indent="0" lvl="0" marL="0" rtl="0" algn="l">
              <a:spcBef>
                <a:spcPts val="0"/>
              </a:spcBef>
              <a:spcAft>
                <a:spcPts val="0"/>
              </a:spcAft>
              <a:buNone/>
            </a:pPr>
            <a:r>
              <a:rPr lang="en"/>
              <a:t>Model Results</a:t>
            </a:r>
            <a:endParaRPr/>
          </a:p>
          <a:p>
            <a:pPr indent="-292100" lvl="0" marL="457200" rtl="0" algn="l">
              <a:lnSpc>
                <a:spcPct val="115000"/>
              </a:lnSpc>
              <a:spcBef>
                <a:spcPts val="0"/>
              </a:spcBef>
              <a:spcAft>
                <a:spcPts val="0"/>
              </a:spcAft>
              <a:buSzPts val="1000"/>
              <a:buChar char="●"/>
            </a:pPr>
            <a:r>
              <a:rPr lang="en">
                <a:solidFill>
                  <a:schemeClr val="dk1"/>
                </a:solidFill>
              </a:rPr>
              <a:t>Data augmentation was needed for the model to train</a:t>
            </a:r>
            <a:endParaRPr>
              <a:solidFill>
                <a:schemeClr val="dk1"/>
              </a:solidFill>
            </a:endParaRPr>
          </a:p>
          <a:p>
            <a:pPr indent="-292100" lvl="0" marL="457200" rtl="0" algn="l">
              <a:lnSpc>
                <a:spcPct val="115000"/>
              </a:lnSpc>
              <a:spcBef>
                <a:spcPts val="0"/>
              </a:spcBef>
              <a:spcAft>
                <a:spcPts val="0"/>
              </a:spcAft>
              <a:buSzPts val="1000"/>
              <a:buChar char="●"/>
            </a:pPr>
            <a:r>
              <a:rPr lang="en">
                <a:solidFill>
                  <a:schemeClr val="dk1"/>
                </a:solidFill>
              </a:rPr>
              <a:t>it is seen that the model tends to misclassify between warning and citation more often then arrest and citation</a:t>
            </a:r>
            <a:endParaRPr>
              <a:solidFill>
                <a:schemeClr val="dk1"/>
              </a:solidFill>
            </a:endParaRPr>
          </a:p>
          <a:p>
            <a:pPr indent="-292100" lvl="0" marL="457200" rtl="0" algn="l">
              <a:lnSpc>
                <a:spcPct val="115000"/>
              </a:lnSpc>
              <a:spcBef>
                <a:spcPts val="0"/>
              </a:spcBef>
              <a:spcAft>
                <a:spcPts val="0"/>
              </a:spcAft>
              <a:buSzPts val="1000"/>
              <a:buChar char="●"/>
            </a:pPr>
            <a:r>
              <a:rPr lang="en">
                <a:solidFill>
                  <a:schemeClr val="dk1"/>
                </a:solidFill>
              </a:rPr>
              <a:t>This could be because warnings are very similar to citations and are given on a case-by-case basis on unrecorded factors such as if the driver has been pulled for the first time. </a:t>
            </a:r>
            <a:endParaRPr>
              <a:solidFill>
                <a:schemeClr val="dk1"/>
              </a:solidFill>
            </a:endParaRPr>
          </a:p>
          <a:p>
            <a:pPr indent="-292100" lvl="0" marL="457200" rtl="0" algn="l">
              <a:lnSpc>
                <a:spcPct val="115000"/>
              </a:lnSpc>
              <a:spcBef>
                <a:spcPts val="0"/>
              </a:spcBef>
              <a:spcAft>
                <a:spcPts val="0"/>
              </a:spcAft>
              <a:buSzPts val="1000"/>
              <a:buChar char="●"/>
            </a:pPr>
            <a:r>
              <a:rPr lang="en">
                <a:solidFill>
                  <a:schemeClr val="dk1"/>
                </a:solidFill>
              </a:rPr>
              <a:t>However, the model does predict better than random and some models, such as Naive Bayes, Logistic Regression, Neural Networks, have recall scores of above 0.50 for all classes, predicting true values more often for each outcome.</a:t>
            </a:r>
            <a:endParaRPr>
              <a:solidFill>
                <a:schemeClr val="dk1"/>
              </a:solidFill>
            </a:endParaRPr>
          </a:p>
          <a:p>
            <a:pPr indent="0" lvl="0" marL="0" rtl="0" algn="l">
              <a:lnSpc>
                <a:spcPct val="115000"/>
              </a:lnSpc>
              <a:spcBef>
                <a:spcPts val="0"/>
              </a:spcBef>
              <a:spcAft>
                <a:spcPts val="0"/>
              </a:spcAft>
              <a:buNone/>
            </a:pPr>
            <a:r>
              <a:rPr lang="en">
                <a:solidFill>
                  <a:schemeClr val="dk1"/>
                </a:solidFill>
              </a:rPr>
              <a:t>Improvements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Reducing the number of dimension to protect against curse of dimensionality. Can be done using PCA or removing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Ensembling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Further hyperparameter tuning (couldn’t because of time and resources)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Gathering more raw data on the minority classes</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77be4d69e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77be4d69e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77be4d69e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77be4d69e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77be4d69e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77be4d69e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7bb8b8787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7bb8b8787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7bb8b8787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7bb8b8787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77be4d69e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77be4d69e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77be4d69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77be4d69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77be4d69e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77be4d69e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9.png"/><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License and Registration</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Exploring the data behind police stops and searches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2"/>
          <p:cNvPicPr preferRelativeResize="0"/>
          <p:nvPr/>
        </p:nvPicPr>
        <p:blipFill>
          <a:blip r:embed="rId3">
            <a:alphaModFix/>
          </a:blip>
          <a:stretch>
            <a:fillRect/>
          </a:stretch>
        </p:blipFill>
        <p:spPr>
          <a:xfrm>
            <a:off x="1268225" y="383200"/>
            <a:ext cx="3171926" cy="4194300"/>
          </a:xfrm>
          <a:prstGeom prst="rect">
            <a:avLst/>
          </a:prstGeom>
          <a:noFill/>
          <a:ln>
            <a:noFill/>
          </a:ln>
        </p:spPr>
      </p:pic>
      <p:sp>
        <p:nvSpPr>
          <p:cNvPr id="142" name="Google Shape;142;p22"/>
          <p:cNvSpPr txBox="1"/>
          <p:nvPr/>
        </p:nvSpPr>
        <p:spPr>
          <a:xfrm>
            <a:off x="5405325" y="909188"/>
            <a:ext cx="3000000" cy="2706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Times New Roman"/>
              <a:buAutoNum type="arabicParenR"/>
            </a:pPr>
            <a:r>
              <a:rPr lang="en" sz="1100">
                <a:highlight>
                  <a:srgbClr val="FFFFFF"/>
                </a:highlight>
                <a:latin typeface="Times New Roman"/>
                <a:ea typeface="Times New Roman"/>
                <a:cs typeface="Times New Roman"/>
                <a:sym typeface="Times New Roman"/>
              </a:rPr>
              <a:t>P</a:t>
            </a:r>
            <a:r>
              <a:rPr lang="en" sz="1100">
                <a:highlight>
                  <a:srgbClr val="FFFFFF"/>
                </a:highlight>
                <a:latin typeface="Times New Roman"/>
                <a:ea typeface="Times New Roman"/>
                <a:cs typeface="Times New Roman"/>
                <a:sym typeface="Times New Roman"/>
              </a:rPr>
              <a:t>eople who have violation are mostly around 35 years old on average, and people who violate for special detail and directed patrol are generally older.</a:t>
            </a:r>
            <a:endParaRPr sz="11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highlight>
                <a:srgbClr val="FFFFFF"/>
              </a:highlight>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AutoNum type="arabicParenR"/>
            </a:pPr>
            <a:r>
              <a:rPr lang="en" sz="1100">
                <a:highlight>
                  <a:srgbClr val="FFFFFF"/>
                </a:highlight>
                <a:latin typeface="Times New Roman"/>
                <a:ea typeface="Times New Roman"/>
                <a:cs typeface="Times New Roman"/>
                <a:sym typeface="Times New Roman"/>
              </a:rPr>
              <a:t>People who are caught for equipment or inspection violation generally correlate less to getting arrested. </a:t>
            </a:r>
            <a:endParaRPr sz="11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highlight>
                <a:srgbClr val="FFFFFF"/>
              </a:highlight>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AutoNum type="arabicParenR"/>
            </a:pPr>
            <a:r>
              <a:rPr lang="en" sz="1100">
                <a:highlight>
                  <a:srgbClr val="FFFFFF"/>
                </a:highlight>
                <a:latin typeface="Times New Roman"/>
                <a:ea typeface="Times New Roman"/>
                <a:cs typeface="Times New Roman"/>
                <a:sym typeface="Times New Roman"/>
              </a:rPr>
              <a:t>In contrast, people who are caught because they are suspicious correlate more to getting arrested.</a:t>
            </a:r>
            <a:endParaRPr sz="11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665675"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Time Data Wrangling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4"/>
          <p:cNvPicPr preferRelativeResize="0"/>
          <p:nvPr/>
        </p:nvPicPr>
        <p:blipFill>
          <a:blip r:embed="rId3">
            <a:alphaModFix/>
          </a:blip>
          <a:stretch>
            <a:fillRect/>
          </a:stretch>
        </p:blipFill>
        <p:spPr>
          <a:xfrm>
            <a:off x="152400" y="440325"/>
            <a:ext cx="8839200" cy="336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5"/>
          <p:cNvPicPr preferRelativeResize="0"/>
          <p:nvPr/>
        </p:nvPicPr>
        <p:blipFill>
          <a:blip r:embed="rId3">
            <a:alphaModFix/>
          </a:blip>
          <a:stretch>
            <a:fillRect/>
          </a:stretch>
        </p:blipFill>
        <p:spPr>
          <a:xfrm>
            <a:off x="152400" y="232775"/>
            <a:ext cx="8839200" cy="4489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Inferential</a:t>
            </a:r>
            <a:r>
              <a:rPr lang="en"/>
              <a:t>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7"/>
          <p:cNvPicPr preferRelativeResize="0"/>
          <p:nvPr/>
        </p:nvPicPr>
        <p:blipFill>
          <a:blip r:embed="rId3">
            <a:alphaModFix/>
          </a:blip>
          <a:stretch>
            <a:fillRect/>
          </a:stretch>
        </p:blipFill>
        <p:spPr>
          <a:xfrm>
            <a:off x="152400" y="381000"/>
            <a:ext cx="8839198" cy="41912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Predictive</a:t>
            </a:r>
            <a:r>
              <a:rPr lang="en"/>
              <a:t>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a:t>
            </a:r>
            <a:endParaRPr/>
          </a:p>
        </p:txBody>
      </p:sp>
      <p:pic>
        <p:nvPicPr>
          <p:cNvPr id="178" name="Google Shape;178;p29"/>
          <p:cNvPicPr preferRelativeResize="0"/>
          <p:nvPr/>
        </p:nvPicPr>
        <p:blipFill>
          <a:blip r:embed="rId3">
            <a:alphaModFix/>
          </a:blip>
          <a:stretch>
            <a:fillRect/>
          </a:stretch>
        </p:blipFill>
        <p:spPr>
          <a:xfrm>
            <a:off x="1478613" y="1810650"/>
            <a:ext cx="607800" cy="607800"/>
          </a:xfrm>
          <a:prstGeom prst="rect">
            <a:avLst/>
          </a:prstGeom>
          <a:noFill/>
          <a:ln>
            <a:noFill/>
          </a:ln>
        </p:spPr>
      </p:pic>
      <p:sp>
        <p:nvSpPr>
          <p:cNvPr id="179" name="Google Shape;179;p29"/>
          <p:cNvSpPr txBox="1"/>
          <p:nvPr/>
        </p:nvSpPr>
        <p:spPr>
          <a:xfrm>
            <a:off x="369750" y="136562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One Hot Encoding</a:t>
            </a:r>
            <a:endParaRPr/>
          </a:p>
        </p:txBody>
      </p:sp>
      <p:sp>
        <p:nvSpPr>
          <p:cNvPr id="180" name="Google Shape;180;p29"/>
          <p:cNvSpPr txBox="1"/>
          <p:nvPr/>
        </p:nvSpPr>
        <p:spPr>
          <a:xfrm>
            <a:off x="369750" y="29479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Normalization</a:t>
            </a:r>
            <a:endParaRPr/>
          </a:p>
        </p:txBody>
      </p:sp>
      <p:sp>
        <p:nvSpPr>
          <p:cNvPr id="181" name="Google Shape;181;p29"/>
          <p:cNvSpPr txBox="1"/>
          <p:nvPr/>
        </p:nvSpPr>
        <p:spPr>
          <a:xfrm>
            <a:off x="4790388" y="136562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Drop Values</a:t>
            </a:r>
            <a:endParaRPr sz="1800">
              <a:solidFill>
                <a:schemeClr val="dk2"/>
              </a:solidFill>
              <a:latin typeface="Roboto"/>
              <a:ea typeface="Roboto"/>
              <a:cs typeface="Roboto"/>
              <a:sym typeface="Roboto"/>
            </a:endParaRPr>
          </a:p>
        </p:txBody>
      </p:sp>
      <p:sp>
        <p:nvSpPr>
          <p:cNvPr id="182" name="Google Shape;182;p29"/>
          <p:cNvSpPr txBox="1"/>
          <p:nvPr/>
        </p:nvSpPr>
        <p:spPr>
          <a:xfrm>
            <a:off x="4790375" y="29479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Data Augmentation</a:t>
            </a:r>
            <a:endParaRPr sz="1800">
              <a:solidFill>
                <a:schemeClr val="dk2"/>
              </a:solidFill>
              <a:latin typeface="Roboto"/>
              <a:ea typeface="Roboto"/>
              <a:cs typeface="Roboto"/>
              <a:sym typeface="Roboto"/>
            </a:endParaRPr>
          </a:p>
        </p:txBody>
      </p:sp>
      <p:pic>
        <p:nvPicPr>
          <p:cNvPr id="183" name="Google Shape;183;p29"/>
          <p:cNvPicPr preferRelativeResize="0"/>
          <p:nvPr/>
        </p:nvPicPr>
        <p:blipFill>
          <a:blip r:embed="rId4">
            <a:alphaModFix/>
          </a:blip>
          <a:stretch>
            <a:fillRect/>
          </a:stretch>
        </p:blipFill>
        <p:spPr>
          <a:xfrm>
            <a:off x="6018000" y="1842163"/>
            <a:ext cx="544775" cy="544775"/>
          </a:xfrm>
          <a:prstGeom prst="rect">
            <a:avLst/>
          </a:prstGeom>
          <a:noFill/>
          <a:ln>
            <a:noFill/>
          </a:ln>
        </p:spPr>
      </p:pic>
      <p:pic>
        <p:nvPicPr>
          <p:cNvPr id="184" name="Google Shape;184;p29"/>
          <p:cNvPicPr preferRelativeResize="0"/>
          <p:nvPr/>
        </p:nvPicPr>
        <p:blipFill>
          <a:blip r:embed="rId5">
            <a:alphaModFix/>
          </a:blip>
          <a:stretch>
            <a:fillRect/>
          </a:stretch>
        </p:blipFill>
        <p:spPr>
          <a:xfrm>
            <a:off x="6017988" y="3409588"/>
            <a:ext cx="544775" cy="544775"/>
          </a:xfrm>
          <a:prstGeom prst="rect">
            <a:avLst/>
          </a:prstGeom>
          <a:noFill/>
          <a:ln>
            <a:noFill/>
          </a:ln>
        </p:spPr>
      </p:pic>
      <p:pic>
        <p:nvPicPr>
          <p:cNvPr id="185" name="Google Shape;185;p29"/>
          <p:cNvPicPr preferRelativeResize="0"/>
          <p:nvPr/>
        </p:nvPicPr>
        <p:blipFill>
          <a:blip r:embed="rId6">
            <a:alphaModFix/>
          </a:blip>
          <a:stretch>
            <a:fillRect/>
          </a:stretch>
        </p:blipFill>
        <p:spPr>
          <a:xfrm>
            <a:off x="1551682" y="3451150"/>
            <a:ext cx="461700" cy="461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Before Oversampling - </a:t>
            </a:r>
            <a:r>
              <a:rPr lang="en"/>
              <a:t>Naive Bayes</a:t>
            </a:r>
            <a:endParaRPr/>
          </a:p>
        </p:txBody>
      </p:sp>
      <p:pic>
        <p:nvPicPr>
          <p:cNvPr id="191" name="Google Shape;191;p30"/>
          <p:cNvPicPr preferRelativeResize="0"/>
          <p:nvPr/>
        </p:nvPicPr>
        <p:blipFill>
          <a:blip r:embed="rId3">
            <a:alphaModFix/>
          </a:blip>
          <a:stretch>
            <a:fillRect/>
          </a:stretch>
        </p:blipFill>
        <p:spPr>
          <a:xfrm>
            <a:off x="152400" y="1170200"/>
            <a:ext cx="5417756" cy="3820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a:t>
            </a:r>
            <a:endParaRPr/>
          </a:p>
        </p:txBody>
      </p:sp>
      <p:pic>
        <p:nvPicPr>
          <p:cNvPr id="197" name="Google Shape;197;p31"/>
          <p:cNvPicPr preferRelativeResize="0"/>
          <p:nvPr/>
        </p:nvPicPr>
        <p:blipFill>
          <a:blip r:embed="rId3">
            <a:alphaModFix/>
          </a:blip>
          <a:stretch>
            <a:fillRect/>
          </a:stretch>
        </p:blipFill>
        <p:spPr>
          <a:xfrm>
            <a:off x="311700" y="1115020"/>
            <a:ext cx="3832650" cy="3612855"/>
          </a:xfrm>
          <a:prstGeom prst="rect">
            <a:avLst/>
          </a:prstGeom>
          <a:noFill/>
          <a:ln>
            <a:noFill/>
          </a:ln>
        </p:spPr>
      </p:pic>
      <p:pic>
        <p:nvPicPr>
          <p:cNvPr id="198" name="Google Shape;198;p31"/>
          <p:cNvPicPr preferRelativeResize="0"/>
          <p:nvPr/>
        </p:nvPicPr>
        <p:blipFill>
          <a:blip r:embed="rId4">
            <a:alphaModFix/>
          </a:blip>
          <a:stretch>
            <a:fillRect/>
          </a:stretch>
        </p:blipFill>
        <p:spPr>
          <a:xfrm>
            <a:off x="4281400" y="1314625"/>
            <a:ext cx="4862601" cy="21333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854588" y="1726800"/>
            <a:ext cx="5434813" cy="168988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a:t>
            </a:r>
            <a:endParaRPr/>
          </a:p>
        </p:txBody>
      </p:sp>
      <p:pic>
        <p:nvPicPr>
          <p:cNvPr id="204" name="Google Shape;204;p32"/>
          <p:cNvPicPr preferRelativeResize="0"/>
          <p:nvPr/>
        </p:nvPicPr>
        <p:blipFill>
          <a:blip r:embed="rId3">
            <a:alphaModFix/>
          </a:blip>
          <a:stretch>
            <a:fillRect/>
          </a:stretch>
        </p:blipFill>
        <p:spPr>
          <a:xfrm>
            <a:off x="4755150" y="1017800"/>
            <a:ext cx="4388850" cy="2884554"/>
          </a:xfrm>
          <a:prstGeom prst="rect">
            <a:avLst/>
          </a:prstGeom>
          <a:noFill/>
          <a:ln>
            <a:noFill/>
          </a:ln>
        </p:spPr>
      </p:pic>
      <p:pic>
        <p:nvPicPr>
          <p:cNvPr id="205" name="Google Shape;205;p32"/>
          <p:cNvPicPr preferRelativeResize="0"/>
          <p:nvPr/>
        </p:nvPicPr>
        <p:blipFill>
          <a:blip r:embed="rId4">
            <a:alphaModFix/>
          </a:blip>
          <a:stretch>
            <a:fillRect/>
          </a:stretch>
        </p:blipFill>
        <p:spPr>
          <a:xfrm>
            <a:off x="311700" y="1017800"/>
            <a:ext cx="3972000" cy="377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Forests</a:t>
            </a:r>
            <a:endParaRPr/>
          </a:p>
        </p:txBody>
      </p:sp>
      <p:pic>
        <p:nvPicPr>
          <p:cNvPr id="211" name="Google Shape;211;p33"/>
          <p:cNvPicPr preferRelativeResize="0"/>
          <p:nvPr/>
        </p:nvPicPr>
        <p:blipFill>
          <a:blip r:embed="rId3">
            <a:alphaModFix/>
          </a:blip>
          <a:stretch>
            <a:fillRect/>
          </a:stretch>
        </p:blipFill>
        <p:spPr>
          <a:xfrm>
            <a:off x="311700" y="1017800"/>
            <a:ext cx="3925925" cy="3775475"/>
          </a:xfrm>
          <a:prstGeom prst="rect">
            <a:avLst/>
          </a:prstGeom>
          <a:noFill/>
          <a:ln>
            <a:noFill/>
          </a:ln>
        </p:spPr>
      </p:pic>
      <p:pic>
        <p:nvPicPr>
          <p:cNvPr id="212" name="Google Shape;212;p33"/>
          <p:cNvPicPr preferRelativeResize="0"/>
          <p:nvPr/>
        </p:nvPicPr>
        <p:blipFill>
          <a:blip r:embed="rId4">
            <a:alphaModFix/>
          </a:blip>
          <a:stretch>
            <a:fillRect/>
          </a:stretch>
        </p:blipFill>
        <p:spPr>
          <a:xfrm>
            <a:off x="4345100" y="1263450"/>
            <a:ext cx="4667875" cy="2238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(Cleaned Data)</a:t>
            </a:r>
            <a:endParaRPr/>
          </a:p>
        </p:txBody>
      </p:sp>
      <p:pic>
        <p:nvPicPr>
          <p:cNvPr id="218" name="Google Shape;218;p34"/>
          <p:cNvPicPr preferRelativeResize="0"/>
          <p:nvPr/>
        </p:nvPicPr>
        <p:blipFill>
          <a:blip r:embed="rId3">
            <a:alphaModFix/>
          </a:blip>
          <a:stretch>
            <a:fillRect/>
          </a:stretch>
        </p:blipFill>
        <p:spPr>
          <a:xfrm>
            <a:off x="311700" y="1017800"/>
            <a:ext cx="3993100" cy="3780575"/>
          </a:xfrm>
          <a:prstGeom prst="rect">
            <a:avLst/>
          </a:prstGeom>
          <a:noFill/>
          <a:ln>
            <a:noFill/>
          </a:ln>
        </p:spPr>
      </p:pic>
      <p:pic>
        <p:nvPicPr>
          <p:cNvPr id="219" name="Google Shape;219;p34"/>
          <p:cNvPicPr preferRelativeResize="0"/>
          <p:nvPr/>
        </p:nvPicPr>
        <p:blipFill>
          <a:blip r:embed="rId4">
            <a:alphaModFix/>
          </a:blip>
          <a:stretch>
            <a:fillRect/>
          </a:stretch>
        </p:blipFill>
        <p:spPr>
          <a:xfrm>
            <a:off x="4457200" y="1369800"/>
            <a:ext cx="4686802" cy="19986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Models - SVM</a:t>
            </a:r>
            <a:endParaRPr/>
          </a:p>
        </p:txBody>
      </p:sp>
      <p:pic>
        <p:nvPicPr>
          <p:cNvPr id="225" name="Google Shape;225;p35"/>
          <p:cNvPicPr preferRelativeResize="0"/>
          <p:nvPr/>
        </p:nvPicPr>
        <p:blipFill>
          <a:blip r:embed="rId3">
            <a:alphaModFix/>
          </a:blip>
          <a:stretch>
            <a:fillRect/>
          </a:stretch>
        </p:blipFill>
        <p:spPr>
          <a:xfrm>
            <a:off x="311700" y="1277675"/>
            <a:ext cx="5031400" cy="33286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Models - Logistic Regression</a:t>
            </a:r>
            <a:endParaRPr/>
          </a:p>
          <a:p>
            <a:pPr indent="0" lvl="0" marL="0" rtl="0" algn="l">
              <a:spcBef>
                <a:spcPts val="0"/>
              </a:spcBef>
              <a:spcAft>
                <a:spcPts val="0"/>
              </a:spcAft>
              <a:buNone/>
            </a:pPr>
            <a:r>
              <a:t/>
            </a:r>
            <a:endParaRPr/>
          </a:p>
        </p:txBody>
      </p:sp>
      <p:pic>
        <p:nvPicPr>
          <p:cNvPr id="231" name="Google Shape;231;p36"/>
          <p:cNvPicPr preferRelativeResize="0"/>
          <p:nvPr/>
        </p:nvPicPr>
        <p:blipFill>
          <a:blip r:embed="rId3">
            <a:alphaModFix/>
          </a:blip>
          <a:stretch>
            <a:fillRect/>
          </a:stretch>
        </p:blipFill>
        <p:spPr>
          <a:xfrm>
            <a:off x="311700" y="1339100"/>
            <a:ext cx="4778602" cy="338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Models - Neutral Network (PyTorch)</a:t>
            </a:r>
            <a:endParaRPr/>
          </a:p>
        </p:txBody>
      </p:sp>
      <p:pic>
        <p:nvPicPr>
          <p:cNvPr id="237" name="Google Shape;237;p37"/>
          <p:cNvPicPr preferRelativeResize="0"/>
          <p:nvPr/>
        </p:nvPicPr>
        <p:blipFill>
          <a:blip r:embed="rId3">
            <a:alphaModFix/>
          </a:blip>
          <a:stretch>
            <a:fillRect/>
          </a:stretch>
        </p:blipFill>
        <p:spPr>
          <a:xfrm>
            <a:off x="158175" y="1170200"/>
            <a:ext cx="5121951" cy="3512725"/>
          </a:xfrm>
          <a:prstGeom prst="rect">
            <a:avLst/>
          </a:prstGeom>
          <a:noFill/>
          <a:ln>
            <a:noFill/>
          </a:ln>
        </p:spPr>
      </p:pic>
      <p:pic>
        <p:nvPicPr>
          <p:cNvPr id="238" name="Google Shape;238;p37"/>
          <p:cNvPicPr preferRelativeResize="0"/>
          <p:nvPr/>
        </p:nvPicPr>
        <p:blipFill>
          <a:blip r:embed="rId4">
            <a:alphaModFix/>
          </a:blip>
          <a:stretch>
            <a:fillRect/>
          </a:stretch>
        </p:blipFill>
        <p:spPr>
          <a:xfrm>
            <a:off x="6026663" y="1017800"/>
            <a:ext cx="2805638" cy="2187250"/>
          </a:xfrm>
          <a:prstGeom prst="rect">
            <a:avLst/>
          </a:prstGeom>
          <a:noFill/>
          <a:ln>
            <a:noFill/>
          </a:ln>
        </p:spPr>
      </p:pic>
      <p:pic>
        <p:nvPicPr>
          <p:cNvPr id="239" name="Google Shape;239;p37"/>
          <p:cNvPicPr preferRelativeResize="0"/>
          <p:nvPr/>
        </p:nvPicPr>
        <p:blipFill>
          <a:blip r:embed="rId5">
            <a:alphaModFix/>
          </a:blip>
          <a:stretch>
            <a:fillRect/>
          </a:stretch>
        </p:blipFill>
        <p:spPr>
          <a:xfrm>
            <a:off x="6090013" y="3034400"/>
            <a:ext cx="2678927" cy="2109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a:t>
            </a:r>
            <a:endParaRPr/>
          </a:p>
        </p:txBody>
      </p:sp>
      <p:sp>
        <p:nvSpPr>
          <p:cNvPr id="250" name="Google Shape;250;p39"/>
          <p:cNvSpPr txBox="1"/>
          <p:nvPr/>
        </p:nvSpPr>
        <p:spPr>
          <a:xfrm>
            <a:off x="369750" y="136562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Data Insights</a:t>
            </a:r>
            <a:endParaRPr/>
          </a:p>
        </p:txBody>
      </p:sp>
      <p:sp>
        <p:nvSpPr>
          <p:cNvPr id="251" name="Google Shape;251;p39"/>
          <p:cNvSpPr txBox="1"/>
          <p:nvPr/>
        </p:nvSpPr>
        <p:spPr>
          <a:xfrm>
            <a:off x="2672825" y="29479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Improvements</a:t>
            </a:r>
            <a:endParaRPr/>
          </a:p>
        </p:txBody>
      </p:sp>
      <p:sp>
        <p:nvSpPr>
          <p:cNvPr id="252" name="Google Shape;252;p39"/>
          <p:cNvSpPr txBox="1"/>
          <p:nvPr/>
        </p:nvSpPr>
        <p:spPr>
          <a:xfrm>
            <a:off x="4790388" y="136562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Model Results</a:t>
            </a:r>
            <a:endParaRPr sz="1800">
              <a:solidFill>
                <a:schemeClr val="dk2"/>
              </a:solidFill>
              <a:latin typeface="Roboto"/>
              <a:ea typeface="Roboto"/>
              <a:cs typeface="Roboto"/>
              <a:sym typeface="Roboto"/>
            </a:endParaRPr>
          </a:p>
        </p:txBody>
      </p:sp>
      <p:pic>
        <p:nvPicPr>
          <p:cNvPr id="253" name="Google Shape;253;p39"/>
          <p:cNvPicPr preferRelativeResize="0"/>
          <p:nvPr/>
        </p:nvPicPr>
        <p:blipFill>
          <a:blip r:embed="rId3">
            <a:alphaModFix/>
          </a:blip>
          <a:stretch>
            <a:fillRect/>
          </a:stretch>
        </p:blipFill>
        <p:spPr>
          <a:xfrm>
            <a:off x="1565850" y="1810650"/>
            <a:ext cx="607800" cy="607800"/>
          </a:xfrm>
          <a:prstGeom prst="rect">
            <a:avLst/>
          </a:prstGeom>
          <a:noFill/>
          <a:ln>
            <a:noFill/>
          </a:ln>
        </p:spPr>
      </p:pic>
      <p:pic>
        <p:nvPicPr>
          <p:cNvPr id="254" name="Google Shape;254;p39"/>
          <p:cNvPicPr preferRelativeResize="0"/>
          <p:nvPr/>
        </p:nvPicPr>
        <p:blipFill>
          <a:blip r:embed="rId4">
            <a:alphaModFix/>
          </a:blip>
          <a:stretch>
            <a:fillRect/>
          </a:stretch>
        </p:blipFill>
        <p:spPr>
          <a:xfrm>
            <a:off x="6059550" y="1883700"/>
            <a:ext cx="461700" cy="461700"/>
          </a:xfrm>
          <a:prstGeom prst="rect">
            <a:avLst/>
          </a:prstGeom>
          <a:noFill/>
          <a:ln>
            <a:noFill/>
          </a:ln>
        </p:spPr>
      </p:pic>
      <p:pic>
        <p:nvPicPr>
          <p:cNvPr id="255" name="Google Shape;255;p39"/>
          <p:cNvPicPr preferRelativeResize="0"/>
          <p:nvPr/>
        </p:nvPicPr>
        <p:blipFill>
          <a:blip r:embed="rId5">
            <a:alphaModFix/>
          </a:blip>
          <a:stretch>
            <a:fillRect/>
          </a:stretch>
        </p:blipFill>
        <p:spPr>
          <a:xfrm>
            <a:off x="3868925" y="3409600"/>
            <a:ext cx="607800" cy="607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ctrTitle"/>
          </p:nvPr>
        </p:nvSpPr>
        <p:spPr>
          <a:xfrm>
            <a:off x="520275" y="3727897"/>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Importance</a:t>
            </a:r>
            <a:endParaRPr/>
          </a:p>
        </p:txBody>
      </p:sp>
      <p:pic>
        <p:nvPicPr>
          <p:cNvPr id="97" name="Google Shape;97;p15"/>
          <p:cNvPicPr preferRelativeResize="0"/>
          <p:nvPr/>
        </p:nvPicPr>
        <p:blipFill>
          <a:blip r:embed="rId3">
            <a:alphaModFix/>
          </a:blip>
          <a:stretch>
            <a:fillRect/>
          </a:stretch>
        </p:blipFill>
        <p:spPr>
          <a:xfrm>
            <a:off x="946900" y="760825"/>
            <a:ext cx="4791299" cy="2698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6"/>
          <p:cNvPicPr preferRelativeResize="0"/>
          <p:nvPr/>
        </p:nvPicPr>
        <p:blipFill>
          <a:blip r:embed="rId3">
            <a:alphaModFix/>
          </a:blip>
          <a:stretch>
            <a:fillRect/>
          </a:stretch>
        </p:blipFill>
        <p:spPr>
          <a:xfrm>
            <a:off x="4064425" y="1873352"/>
            <a:ext cx="3746349" cy="2808475"/>
          </a:xfrm>
          <a:prstGeom prst="rect">
            <a:avLst/>
          </a:prstGeom>
          <a:noFill/>
          <a:ln>
            <a:noFill/>
          </a:ln>
        </p:spPr>
      </p:pic>
      <p:sp>
        <p:nvSpPr>
          <p:cNvPr id="103" name="Google Shape;103;p16"/>
          <p:cNvSpPr txBox="1"/>
          <p:nvPr/>
        </p:nvSpPr>
        <p:spPr>
          <a:xfrm>
            <a:off x="396175" y="2271125"/>
            <a:ext cx="3190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Target variable is stop outcome</a:t>
            </a:r>
            <a:endParaRPr>
              <a:solidFill>
                <a:schemeClr val="lt1"/>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14 predictor variables</a:t>
            </a:r>
            <a:endParaRPr>
              <a:solidFill>
                <a:schemeClr val="lt1"/>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91,741 records</a:t>
            </a:r>
            <a:endParaRPr>
              <a:solidFill>
                <a:schemeClr val="lt1"/>
              </a:solidFill>
              <a:latin typeface="Roboto"/>
              <a:ea typeface="Roboto"/>
              <a:cs typeface="Roboto"/>
              <a:sym typeface="Roboto"/>
            </a:endParaRPr>
          </a:p>
        </p:txBody>
      </p:sp>
      <p:sp>
        <p:nvSpPr>
          <p:cNvPr id="104" name="Google Shape;104;p16"/>
          <p:cNvSpPr txBox="1"/>
          <p:nvPr>
            <p:ph type="ctrTitle"/>
          </p:nvPr>
        </p:nvSpPr>
        <p:spPr>
          <a:xfrm>
            <a:off x="396175" y="452197"/>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About the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Raw Data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1771525" y="357575"/>
            <a:ext cx="4093725" cy="3462900"/>
          </a:xfrm>
          <a:prstGeom prst="rect">
            <a:avLst/>
          </a:prstGeom>
          <a:noFill/>
          <a:ln>
            <a:noFill/>
          </a:ln>
        </p:spPr>
      </p:pic>
      <p:sp>
        <p:nvSpPr>
          <p:cNvPr id="115" name="Google Shape;115;p18"/>
          <p:cNvSpPr txBox="1"/>
          <p:nvPr/>
        </p:nvSpPr>
        <p:spPr>
          <a:xfrm>
            <a:off x="919750" y="4086075"/>
            <a:ext cx="494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rgbClr val="FFFFFF"/>
                </a:highlight>
                <a:latin typeface="Verdana"/>
                <a:ea typeface="Verdana"/>
                <a:cs typeface="Verdana"/>
                <a:sym typeface="Verdana"/>
              </a:rPr>
              <a:t>Citations account for ~70,000 instances of the stop outcome (target variable)</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9"/>
          <p:cNvPicPr preferRelativeResize="0"/>
          <p:nvPr/>
        </p:nvPicPr>
        <p:blipFill>
          <a:blip r:embed="rId3">
            <a:alphaModFix/>
          </a:blip>
          <a:stretch>
            <a:fillRect/>
          </a:stretch>
        </p:blipFill>
        <p:spPr>
          <a:xfrm>
            <a:off x="774975" y="484900"/>
            <a:ext cx="2154050" cy="3333249"/>
          </a:xfrm>
          <a:prstGeom prst="rect">
            <a:avLst/>
          </a:prstGeom>
          <a:noFill/>
          <a:ln>
            <a:noFill/>
          </a:ln>
        </p:spPr>
      </p:pic>
      <p:pic>
        <p:nvPicPr>
          <p:cNvPr id="121" name="Google Shape;121;p19"/>
          <p:cNvPicPr preferRelativeResize="0"/>
          <p:nvPr/>
        </p:nvPicPr>
        <p:blipFill>
          <a:blip r:embed="rId4">
            <a:alphaModFix/>
          </a:blip>
          <a:stretch>
            <a:fillRect/>
          </a:stretch>
        </p:blipFill>
        <p:spPr>
          <a:xfrm>
            <a:off x="3756575" y="484900"/>
            <a:ext cx="2660050" cy="3080875"/>
          </a:xfrm>
          <a:prstGeom prst="rect">
            <a:avLst/>
          </a:prstGeom>
          <a:noFill/>
          <a:ln>
            <a:noFill/>
          </a:ln>
        </p:spPr>
      </p:pic>
      <p:sp>
        <p:nvSpPr>
          <p:cNvPr id="122" name="Google Shape;122;p19"/>
          <p:cNvSpPr txBox="1"/>
          <p:nvPr/>
        </p:nvSpPr>
        <p:spPr>
          <a:xfrm>
            <a:off x="1369500" y="4100225"/>
            <a:ext cx="440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rgbClr val="FFFFFF"/>
                </a:highlight>
                <a:latin typeface="Verdana"/>
                <a:ea typeface="Verdana"/>
                <a:cs typeface="Verdana"/>
                <a:sym typeface="Verdana"/>
              </a:rPr>
              <a:t>Isolating the data for the other stop outcomes, we find that oversampling techniques will yield accurate results</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0"/>
          <p:cNvPicPr preferRelativeResize="0"/>
          <p:nvPr/>
        </p:nvPicPr>
        <p:blipFill>
          <a:blip r:embed="rId3">
            <a:alphaModFix/>
          </a:blip>
          <a:stretch>
            <a:fillRect/>
          </a:stretch>
        </p:blipFill>
        <p:spPr>
          <a:xfrm>
            <a:off x="4819600" y="575088"/>
            <a:ext cx="3391004" cy="3068500"/>
          </a:xfrm>
          <a:prstGeom prst="rect">
            <a:avLst/>
          </a:prstGeom>
          <a:noFill/>
          <a:ln>
            <a:noFill/>
          </a:ln>
        </p:spPr>
      </p:pic>
      <p:pic>
        <p:nvPicPr>
          <p:cNvPr id="128" name="Google Shape;128;p20"/>
          <p:cNvPicPr preferRelativeResize="0"/>
          <p:nvPr/>
        </p:nvPicPr>
        <p:blipFill>
          <a:blip r:embed="rId4">
            <a:alphaModFix/>
          </a:blip>
          <a:stretch>
            <a:fillRect/>
          </a:stretch>
        </p:blipFill>
        <p:spPr>
          <a:xfrm>
            <a:off x="630475" y="536300"/>
            <a:ext cx="3485150" cy="3146075"/>
          </a:xfrm>
          <a:prstGeom prst="rect">
            <a:avLst/>
          </a:prstGeom>
          <a:noFill/>
          <a:ln>
            <a:noFill/>
          </a:ln>
        </p:spPr>
      </p:pic>
      <p:sp>
        <p:nvSpPr>
          <p:cNvPr id="129" name="Google Shape;129;p20"/>
          <p:cNvSpPr txBox="1"/>
          <p:nvPr/>
        </p:nvSpPr>
        <p:spPr>
          <a:xfrm>
            <a:off x="4434075" y="3790425"/>
            <a:ext cx="4527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highlight>
                  <a:srgbClr val="FFFFFF"/>
                </a:highlight>
                <a:latin typeface="Verdana"/>
                <a:ea typeface="Verdana"/>
                <a:cs typeface="Verdana"/>
                <a:sym typeface="Verdana"/>
              </a:rPr>
              <a:t>T</a:t>
            </a:r>
            <a:r>
              <a:rPr lang="en" sz="1100">
                <a:highlight>
                  <a:srgbClr val="FFFFFF"/>
                </a:highlight>
                <a:latin typeface="Verdana"/>
                <a:ea typeface="Verdana"/>
                <a:cs typeface="Verdana"/>
                <a:sym typeface="Verdana"/>
              </a:rPr>
              <a:t>here is a higher proportion of people who did not have drug related stops getting arrested than those who have.</a:t>
            </a:r>
            <a:endParaRPr sz="1300"/>
          </a:p>
        </p:txBody>
      </p:sp>
      <p:sp>
        <p:nvSpPr>
          <p:cNvPr id="130" name="Google Shape;130;p20"/>
          <p:cNvSpPr txBox="1"/>
          <p:nvPr/>
        </p:nvSpPr>
        <p:spPr>
          <a:xfrm>
            <a:off x="824725" y="3756350"/>
            <a:ext cx="33054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highlight>
                  <a:srgbClr val="FFFFFF"/>
                </a:highlight>
                <a:latin typeface="Verdana"/>
                <a:ea typeface="Verdana"/>
                <a:cs typeface="Verdana"/>
                <a:sym typeface="Verdana"/>
              </a:rPr>
              <a:t>T</a:t>
            </a:r>
            <a:r>
              <a:rPr lang="en" sz="1100">
                <a:highlight>
                  <a:srgbClr val="FFFFFF"/>
                </a:highlight>
                <a:latin typeface="Verdana"/>
                <a:ea typeface="Verdana"/>
                <a:cs typeface="Verdana"/>
                <a:sym typeface="Verdana"/>
              </a:rPr>
              <a:t>here is a higher proportion of people who have been searched getting arrested than people who have not been searched.</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1591277" y="358725"/>
            <a:ext cx="5816718" cy="2301675"/>
          </a:xfrm>
          <a:prstGeom prst="rect">
            <a:avLst/>
          </a:prstGeom>
          <a:noFill/>
          <a:ln>
            <a:noFill/>
          </a:ln>
        </p:spPr>
      </p:pic>
      <p:sp>
        <p:nvSpPr>
          <p:cNvPr id="136" name="Google Shape;136;p21"/>
          <p:cNvSpPr txBox="1"/>
          <p:nvPr/>
        </p:nvSpPr>
        <p:spPr>
          <a:xfrm>
            <a:off x="1591275" y="2854675"/>
            <a:ext cx="6047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Verdana"/>
                <a:ea typeface="Verdana"/>
                <a:cs typeface="Verdana"/>
                <a:sym typeface="Verdana"/>
              </a:rPr>
              <a:t>1)M</a:t>
            </a:r>
            <a:r>
              <a:rPr lang="en" sz="1100">
                <a:latin typeface="Verdana"/>
                <a:ea typeface="Verdana"/>
                <a:cs typeface="Verdana"/>
                <a:sym typeface="Verdana"/>
              </a:rPr>
              <a:t>ale drivers who are stopped because of drugs are generally older. </a:t>
            </a:r>
            <a:endParaRPr sz="1100">
              <a:latin typeface="Verdana"/>
              <a:ea typeface="Verdana"/>
              <a:cs typeface="Verdana"/>
              <a:sym typeface="Verdana"/>
            </a:endParaRPr>
          </a:p>
          <a:p>
            <a:pPr indent="0" lvl="0" marL="0" rtl="0" algn="l">
              <a:spcBef>
                <a:spcPts val="0"/>
              </a:spcBef>
              <a:spcAft>
                <a:spcPts val="0"/>
              </a:spcAft>
              <a:buNone/>
            </a:pPr>
            <a:r>
              <a:t/>
            </a:r>
            <a:endParaRPr sz="1100">
              <a:latin typeface="Verdana"/>
              <a:ea typeface="Verdana"/>
              <a:cs typeface="Verdana"/>
              <a:sym typeface="Verdana"/>
            </a:endParaRPr>
          </a:p>
          <a:p>
            <a:pPr indent="0" lvl="0" marL="0" rtl="0" algn="l">
              <a:spcBef>
                <a:spcPts val="0"/>
              </a:spcBef>
              <a:spcAft>
                <a:spcPts val="0"/>
              </a:spcAft>
              <a:buNone/>
            </a:pPr>
            <a:r>
              <a:rPr lang="en" sz="1100">
                <a:latin typeface="Verdana"/>
                <a:ea typeface="Verdana"/>
                <a:cs typeface="Verdana"/>
                <a:sym typeface="Verdana"/>
              </a:rPr>
              <a:t>2)Among people who are stopped because of drugs, those that are not arrested are generally younger than those who are arrested on average. </a:t>
            </a:r>
            <a:endParaRPr sz="1100">
              <a:latin typeface="Verdana"/>
              <a:ea typeface="Verdana"/>
              <a:cs typeface="Verdana"/>
              <a:sym typeface="Verdana"/>
            </a:endParaRPr>
          </a:p>
          <a:p>
            <a:pPr indent="0" lvl="0" marL="0" rtl="0" algn="ctr">
              <a:spcBef>
                <a:spcPts val="0"/>
              </a:spcBef>
              <a:spcAft>
                <a:spcPts val="0"/>
              </a:spcAft>
              <a:buNone/>
            </a:pPr>
            <a:r>
              <a:t/>
            </a:r>
            <a:endParaRPr sz="1100">
              <a:latin typeface="Verdana"/>
              <a:ea typeface="Verdana"/>
              <a:cs typeface="Verdana"/>
              <a:sym typeface="Verdana"/>
            </a:endParaRPr>
          </a:p>
          <a:p>
            <a:pPr indent="0" lvl="0" marL="0" rtl="0" algn="l">
              <a:spcBef>
                <a:spcPts val="0"/>
              </a:spcBef>
              <a:spcAft>
                <a:spcPts val="0"/>
              </a:spcAft>
              <a:buNone/>
            </a:pPr>
            <a:r>
              <a:rPr lang="en" sz="1100">
                <a:latin typeface="Verdana"/>
                <a:ea typeface="Verdana"/>
                <a:cs typeface="Verdana"/>
                <a:sym typeface="Verdana"/>
              </a:rPr>
              <a:t>3)</a:t>
            </a:r>
            <a:r>
              <a:rPr lang="en" sz="1100">
                <a:latin typeface="Verdana"/>
                <a:ea typeface="Verdana"/>
                <a:cs typeface="Verdana"/>
                <a:sym typeface="Verdana"/>
              </a:rPr>
              <a:t>Among</a:t>
            </a:r>
            <a:r>
              <a:rPr lang="en" sz="1100">
                <a:latin typeface="Verdana"/>
                <a:ea typeface="Verdana"/>
                <a:cs typeface="Verdana"/>
                <a:sym typeface="Verdana"/>
              </a:rPr>
              <a:t> people who are stopped because of other reasons, those that are arrested are generally younger than those that are not.</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